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ferSingleView="1">
    <p:restoredLeft sz="15620"/>
    <p:restoredTop sz="94660"/>
  </p:normalViewPr>
  <p:slideViewPr>
    <p:cSldViewPr snapToObjects="1">
      <p:cViewPr>
        <p:scale>
          <a:sx n="100" d="100"/>
          <a:sy n="100" d="100"/>
        </p:scale>
        <p:origin x="-1800" y="-640"/>
      </p:cViewPr>
      <p:guideLst>
        <p:guide orient="horz" pos="2160"/>
        <p:guide pos="2880"/>
      </p:guideLst>
    </p:cSldViewPr>
  </p:slide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35B0A1E-01CB-B346-A01F-C22002C2F2BD}" type="datetimeFigureOut">
              <a:rPr/>
              <a:pPr/>
              <a:t>1/23/12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84E56-096D-BA49-BB45-5BC6CD502991}" type="slidenum">
              <a: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335B0A1E-01CB-B346-A01F-C22002C2F2BD}" type="datetimeFigureOut">
              <a:rPr/>
              <a:pPr/>
              <a:t>1/23/12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84E56-096D-BA49-BB45-5BC6CD502991}" type="slidenum">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335B0A1E-01CB-B346-A01F-C22002C2F2BD}" type="datetimeFigureOut">
              <a:rPr/>
              <a:pPr/>
              <a:t>1/23/12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84E56-096D-BA49-BB45-5BC6CD502991}" type="slidenum">
              <a: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335B0A1E-01CB-B346-A01F-C22002C2F2BD}" type="datetimeFigureOut">
              <a:rPr/>
              <a:pPr/>
              <a:t>1/23/12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84E56-096D-BA49-BB45-5BC6CD502991}" type="slidenum">
              <a: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335B0A1E-01CB-B346-A01F-C22002C2F2BD}" type="datetimeFigureOut">
              <a:rPr/>
              <a:pPr/>
              <a:t>1/23/12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84E56-096D-BA49-BB45-5BC6CD502991}" type="slidenum">
              <a: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335B0A1E-01CB-B346-A01F-C22002C2F2BD}" type="datetimeFigureOut">
              <a:rPr/>
              <a:pPr/>
              <a:t>1/23/12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84E56-096D-BA49-BB45-5BC6CD502991}" type="slidenum">
              <a: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335B0A1E-01CB-B346-A01F-C22002C2F2BD}" type="datetimeFigureOut">
              <a:rPr/>
              <a:pPr/>
              <a:t>1/23/12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384E56-096D-BA49-BB45-5BC6CD502991}" type="slidenum">
              <a: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335B0A1E-01CB-B346-A01F-C22002C2F2BD}" type="datetimeFigureOut">
              <a:rPr/>
              <a:pPr/>
              <a:t>1/23/12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384E56-096D-BA49-BB45-5BC6CD502991}" type="slidenum">
              <a: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5B0A1E-01CB-B346-A01F-C22002C2F2BD}" type="datetimeFigureOut">
              <a:rPr/>
              <a:pPr/>
              <a:t>1/23/12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384E56-096D-BA49-BB45-5BC6CD502991}" type="slidenum">
              <a: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335B0A1E-01CB-B346-A01F-C22002C2F2BD}" type="datetimeFigureOut">
              <a:rPr/>
              <a:pPr/>
              <a:t>1/23/12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84E56-096D-BA49-BB45-5BC6CD502991}" type="slidenum">
              <a: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335B0A1E-01CB-B346-A01F-C22002C2F2BD}" type="datetimeFigureOut">
              <a:rPr/>
              <a:pPr/>
              <a:t>1/23/12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84E56-096D-BA49-BB45-5BC6CD502991}" type="slidenum">
              <a: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5B0A1E-01CB-B346-A01F-C22002C2F2BD}" type="datetimeFigureOut">
              <a:rPr/>
              <a:pPr/>
              <a:t>1/23/12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384E56-096D-BA49-BB45-5BC6CD502991}" type="slidenum">
              <a: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hyperlink" Target="http://groupworksdeck.or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lum bright="11000" contrast="5000"/>
          </a:blip>
          <a:stretch>
            <a:fillRect/>
          </a:stretch>
        </p:blipFill>
        <p:spPr>
          <a:xfrm>
            <a:off x="304800" y="266700"/>
            <a:ext cx="3505200" cy="2628900"/>
          </a:xfrm>
          <a:prstGeom prst="rect">
            <a:avLst/>
          </a:prstGeom>
        </p:spPr>
      </p:pic>
      <p:sp>
        <p:nvSpPr>
          <p:cNvPr id="5" name="TextBox 4"/>
          <p:cNvSpPr txBox="1"/>
          <p:nvPr/>
        </p:nvSpPr>
        <p:spPr>
          <a:xfrm>
            <a:off x="4348182" y="228600"/>
            <a:ext cx="4567218" cy="1569660"/>
          </a:xfrm>
          <a:prstGeom prst="rect">
            <a:avLst/>
          </a:prstGeom>
          <a:noFill/>
        </p:spPr>
        <p:txBody>
          <a:bodyPr wrap="square" rtlCol="0">
            <a:spAutoFit/>
          </a:bodyPr>
          <a:lstStyle/>
          <a:p>
            <a:r>
              <a:rPr lang="en-US" sz="2400" b="1" i="1" smtClean="0">
                <a:solidFill>
                  <a:srgbClr val="000000"/>
                </a:solidFill>
                <a:latin typeface="Papyrus"/>
                <a:ea typeface="Century Gothic"/>
                <a:cs typeface="Century Gothic"/>
              </a:rPr>
              <a:t>GROUP WORKS:  </a:t>
            </a:r>
            <a:r>
              <a:rPr lang="en-US" sz="1100" i="1" smtClean="0">
                <a:solidFill>
                  <a:srgbClr val="000000"/>
                </a:solidFill>
                <a:latin typeface="Century Gothic"/>
                <a:ea typeface="Century Gothic"/>
                <a:cs typeface="Century Gothic"/>
              </a:rPr>
              <a:t>A context-rich, dynamic, interactive learning tool for business leaders and facilitators</a:t>
            </a:r>
            <a:endParaRPr lang="en-US" sz="1100" b="1" i="1" smtClean="0">
              <a:solidFill>
                <a:srgbClr val="000000"/>
              </a:solidFill>
              <a:latin typeface="Papyrus"/>
              <a:ea typeface="Century Gothic"/>
              <a:cs typeface="Century Gothic"/>
            </a:endParaRPr>
          </a:p>
          <a:p>
            <a:endParaRPr lang="en-US" sz="1400" b="1" smtClean="0">
              <a:solidFill>
                <a:srgbClr val="000000"/>
              </a:solidFill>
              <a:latin typeface="Papyrus"/>
              <a:ea typeface="Century Gothic"/>
              <a:cs typeface="Century Gothic"/>
            </a:endParaRPr>
          </a:p>
          <a:p>
            <a:endParaRPr lang="en-US" sz="1400" b="1" smtClean="0">
              <a:solidFill>
                <a:srgbClr val="000000"/>
              </a:solidFill>
              <a:latin typeface="Papyrus"/>
              <a:ea typeface="Century Gothic"/>
              <a:cs typeface="Century Gothic"/>
            </a:endParaRPr>
          </a:p>
          <a:p>
            <a:r>
              <a:rPr lang="en-US" sz="1100" b="1" i="0" smtClean="0">
                <a:solidFill>
                  <a:srgbClr val="000000"/>
                </a:solidFill>
                <a:latin typeface="Century Gothic"/>
                <a:ea typeface="Century Gothic"/>
                <a:cs typeface="Century Gothic"/>
              </a:rPr>
              <a:t>A 91-card deck of exemplary group processes and practices, with accompanying booklet and fold-out key</a:t>
            </a:r>
          </a:p>
          <a:p>
            <a:endParaRPr lang="en-US" sz="1100" b="0" i="0" smtClean="0">
              <a:solidFill>
                <a:srgbClr val="000000"/>
              </a:solidFill>
              <a:latin typeface="Century Gothic"/>
              <a:ea typeface="Century Gothic"/>
              <a:cs typeface="Century Gothic"/>
            </a:endParaRPr>
          </a:p>
        </p:txBody>
      </p:sp>
      <p:sp>
        <p:nvSpPr>
          <p:cNvPr id="7" name="TextBox 6"/>
          <p:cNvSpPr txBox="1"/>
          <p:nvPr/>
        </p:nvSpPr>
        <p:spPr>
          <a:xfrm>
            <a:off x="304800" y="4615696"/>
            <a:ext cx="4267200" cy="1785104"/>
          </a:xfrm>
          <a:prstGeom prst="rect">
            <a:avLst/>
          </a:prstGeom>
          <a:noFill/>
        </p:spPr>
        <p:txBody>
          <a:bodyPr wrap="square" rtlCol="0">
            <a:spAutoFit/>
          </a:bodyPr>
          <a:lstStyle/>
          <a:p>
            <a:r>
              <a:rPr lang="en-US" sz="1100" b="0" i="0" smtClean="0">
                <a:solidFill>
                  <a:srgbClr val="000000"/>
                </a:solidFill>
                <a:latin typeface="Century Gothic"/>
                <a:ea typeface="Century Gothic"/>
                <a:cs typeface="Century Gothic"/>
              </a:rPr>
              <a:t>The deck can be used for:</a:t>
            </a:r>
          </a:p>
          <a:p>
            <a:pPr>
              <a:buFont typeface="Wingdings" charset="2"/>
              <a:buChar char="v"/>
            </a:pPr>
            <a:r>
              <a:rPr lang="en-US" sz="1100" b="0" i="1" smtClean="0">
                <a:solidFill>
                  <a:srgbClr val="000000"/>
                </a:solidFill>
                <a:latin typeface="Century Gothic"/>
                <a:ea typeface="Century Gothic"/>
                <a:cs typeface="Century Gothic"/>
              </a:rPr>
              <a:t> Self-learning:</a:t>
            </a:r>
            <a:r>
              <a:rPr lang="en-US" sz="1100" b="0" i="0" smtClean="0">
                <a:solidFill>
                  <a:srgbClr val="000000"/>
                </a:solidFill>
                <a:latin typeface="Century Gothic"/>
                <a:ea typeface="Century Gothic"/>
                <a:cs typeface="Century Gothic"/>
              </a:rPr>
              <a:t> improving your own facilitation and meeting design processes and practices</a:t>
            </a:r>
          </a:p>
          <a:p>
            <a:pPr>
              <a:buFont typeface="Wingdings" charset="2"/>
              <a:buChar char="v"/>
            </a:pPr>
            <a:r>
              <a:rPr lang="en-US" sz="1100" b="0" i="1" smtClean="0">
                <a:solidFill>
                  <a:srgbClr val="000000"/>
                </a:solidFill>
                <a:latin typeface="Century Gothic"/>
                <a:ea typeface="Century Gothic"/>
                <a:cs typeface="Century Gothic"/>
              </a:rPr>
              <a:t> Event preparation, and post-event reflection:</a:t>
            </a:r>
            <a:r>
              <a:rPr lang="en-US" sz="1100" b="0" i="0" smtClean="0">
                <a:solidFill>
                  <a:srgbClr val="000000"/>
                </a:solidFill>
                <a:latin typeface="Century Gothic"/>
                <a:ea typeface="Century Gothic"/>
                <a:cs typeface="Century Gothic"/>
              </a:rPr>
              <a:t> enabling teams to design and organize better meetings, and to debrief on how processes and practices could be further improved</a:t>
            </a:r>
          </a:p>
          <a:p>
            <a:pPr>
              <a:buFont typeface="Wingdings" charset="2"/>
              <a:buChar char="v"/>
            </a:pPr>
            <a:r>
              <a:rPr lang="en-US" sz="1100" b="0" i="1" smtClean="0">
                <a:solidFill>
                  <a:srgbClr val="000000"/>
                </a:solidFill>
                <a:latin typeface="Century Gothic"/>
                <a:ea typeface="Century Gothic"/>
                <a:cs typeface="Century Gothic"/>
              </a:rPr>
              <a:t> Teaching: </a:t>
            </a:r>
            <a:r>
              <a:rPr lang="en-US" sz="1100" b="0" i="0" smtClean="0">
                <a:solidFill>
                  <a:srgbClr val="000000"/>
                </a:solidFill>
                <a:latin typeface="Century Gothic"/>
                <a:ea typeface="Century Gothic"/>
                <a:cs typeface="Century Gothic"/>
              </a:rPr>
              <a:t>as a tool for developing leadership and facilitation skills in new staff and managers, and as an analysis tool in case study work</a:t>
            </a:r>
            <a:endParaRPr lang="en-US" sz="1100"/>
          </a:p>
        </p:txBody>
      </p:sp>
      <p:pic>
        <p:nvPicPr>
          <p:cNvPr id="8" name="Picture 7" descr="IMGP0706.JPG"/>
          <p:cNvPicPr>
            <a:picLocks noChangeAspect="1"/>
          </p:cNvPicPr>
          <p:nvPr/>
        </p:nvPicPr>
        <p:blipFill>
          <a:blip r:embed="rId3">
            <a:lum bright="15000" contrast="17000"/>
          </a:blip>
          <a:stretch>
            <a:fillRect/>
          </a:stretch>
        </p:blipFill>
        <p:spPr>
          <a:xfrm>
            <a:off x="5410200" y="4135898"/>
            <a:ext cx="3424218" cy="2273300"/>
          </a:xfrm>
          <a:prstGeom prst="rect">
            <a:avLst/>
          </a:prstGeom>
        </p:spPr>
      </p:pic>
      <p:sp>
        <p:nvSpPr>
          <p:cNvPr id="9" name="TextBox 8"/>
          <p:cNvSpPr txBox="1"/>
          <p:nvPr/>
        </p:nvSpPr>
        <p:spPr>
          <a:xfrm>
            <a:off x="4267200" y="2304127"/>
            <a:ext cx="4724400" cy="1277273"/>
          </a:xfrm>
          <a:prstGeom prst="rect">
            <a:avLst/>
          </a:prstGeom>
          <a:noFill/>
        </p:spPr>
        <p:txBody>
          <a:bodyPr wrap="square" rtlCol="0">
            <a:spAutoFit/>
          </a:bodyPr>
          <a:lstStyle/>
          <a:p>
            <a:r>
              <a:rPr lang="en-US" sz="1100" b="0" i="0" smtClean="0">
                <a:solidFill>
                  <a:srgbClr val="000000"/>
                </a:solidFill>
                <a:latin typeface="Century Gothic"/>
                <a:ea typeface="Century Gothic"/>
                <a:cs typeface="Century Gothic"/>
              </a:rPr>
              <a:t>Over the past 3 years, more than two dozen experienced facilitation practitioners from many different domains of practice have worked to identify the "patterns" ("things that work" in deliberative group activities in many different contexts and at different scales), patterns that characterize highly-effective meetings, conferences, problem-solving and decision-making gatherings. </a:t>
            </a:r>
            <a:r>
              <a:rPr lang="en-US" sz="1100" b="0" i="1" smtClean="0">
                <a:solidFill>
                  <a:srgbClr val="000000"/>
                </a:solidFill>
                <a:latin typeface="Century Gothic"/>
                <a:ea typeface="Century Gothic"/>
                <a:cs typeface="Century Gothic"/>
              </a:rPr>
              <a:t>This deck is the result.</a:t>
            </a:r>
          </a:p>
        </p:txBody>
      </p:sp>
      <p:sp>
        <p:nvSpPr>
          <p:cNvPr id="10" name="TextBox 9"/>
          <p:cNvSpPr txBox="1"/>
          <p:nvPr/>
        </p:nvSpPr>
        <p:spPr>
          <a:xfrm>
            <a:off x="228600" y="3438436"/>
            <a:ext cx="3810000" cy="600164"/>
          </a:xfrm>
          <a:prstGeom prst="rect">
            <a:avLst/>
          </a:prstGeom>
          <a:noFill/>
        </p:spPr>
        <p:txBody>
          <a:bodyPr wrap="square" rtlCol="0">
            <a:spAutoFit/>
          </a:bodyPr>
          <a:lstStyle/>
          <a:p>
            <a:r>
              <a:rPr lang="en-US" sz="1100" b="1" smtClean="0">
                <a:solidFill>
                  <a:srgbClr val="FF0000"/>
                </a:solidFill>
                <a:latin typeface="Century Gothic"/>
                <a:ea typeface="Century Gothic"/>
                <a:cs typeface="Century Gothic"/>
              </a:rPr>
              <a:t>Your key to more effective business meetings and conferences through better design, better facilitation and better participant engagement.  </a:t>
            </a:r>
            <a:endParaRPr lang="en-US" sz="1100"/>
          </a:p>
        </p:txBody>
      </p:sp>
      <p:sp>
        <p:nvSpPr>
          <p:cNvPr id="11" name="Rectangle 10"/>
          <p:cNvSpPr/>
          <p:nvPr/>
        </p:nvSpPr>
        <p:spPr>
          <a:xfrm rot="16200000">
            <a:off x="-319829" y="2260962"/>
            <a:ext cx="1084610" cy="184666"/>
          </a:xfrm>
          <a:prstGeom prst="rect">
            <a:avLst/>
          </a:prstGeom>
        </p:spPr>
        <p:txBody>
          <a:bodyPr wrap="none">
            <a:spAutoFit/>
          </a:bodyPr>
          <a:lstStyle/>
          <a:p>
            <a:r>
              <a:rPr lang="en-US" sz="600" i="1" smtClean="0">
                <a:solidFill>
                  <a:srgbClr val="000000"/>
                </a:solidFill>
                <a:latin typeface="Century Gothic"/>
                <a:ea typeface="Century Gothic"/>
                <a:cs typeface="Century Gothic"/>
              </a:rPr>
              <a:t>Image by Susan Stewart</a:t>
            </a:r>
            <a:endParaRPr lang="en-US" sz="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 name="Rounded Rectangle 15"/>
          <p:cNvSpPr/>
          <p:nvPr/>
        </p:nvSpPr>
        <p:spPr>
          <a:xfrm>
            <a:off x="5029200" y="4343400"/>
            <a:ext cx="3809999" cy="2209800"/>
          </a:xfrm>
          <a:prstGeom prst="roundRect">
            <a:avLst/>
          </a:prstGeom>
          <a:no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304800" y="4462790"/>
            <a:ext cx="3509962" cy="261610"/>
          </a:xfrm>
          <a:prstGeom prst="rect">
            <a:avLst/>
          </a:prstGeom>
          <a:noFill/>
        </p:spPr>
        <p:txBody>
          <a:bodyPr wrap="square" rtlCol="0">
            <a:spAutoFit/>
          </a:bodyPr>
          <a:lstStyle/>
          <a:p>
            <a:r>
              <a:rPr lang="en-US" sz="1100" smtClean="0">
                <a:solidFill>
                  <a:srgbClr val="000000"/>
                </a:solidFill>
                <a:latin typeface="Century Gothic"/>
                <a:ea typeface="Century Gothic"/>
                <a:cs typeface="Century Gothic"/>
              </a:rPr>
              <a:t>W</a:t>
            </a:r>
            <a:r>
              <a:rPr lang="en-US" sz="1100" b="0" i="0" smtClean="0">
                <a:solidFill>
                  <a:srgbClr val="000000"/>
                </a:solidFill>
                <a:latin typeface="Century Gothic"/>
                <a:ea typeface="Century Gothic"/>
                <a:cs typeface="Century Gothic"/>
              </a:rPr>
              <a:t>hat some users have said about the deck: </a:t>
            </a:r>
          </a:p>
        </p:txBody>
      </p:sp>
      <p:sp>
        <p:nvSpPr>
          <p:cNvPr id="6" name="TextBox 5"/>
          <p:cNvSpPr txBox="1"/>
          <p:nvPr/>
        </p:nvSpPr>
        <p:spPr>
          <a:xfrm>
            <a:off x="5257800" y="4572000"/>
            <a:ext cx="3581400" cy="1785104"/>
          </a:xfrm>
          <a:prstGeom prst="rect">
            <a:avLst/>
          </a:prstGeom>
          <a:noFill/>
        </p:spPr>
        <p:txBody>
          <a:bodyPr wrap="square" rtlCol="0">
            <a:spAutoFit/>
          </a:bodyPr>
          <a:lstStyle/>
          <a:p>
            <a:r>
              <a:rPr lang="en-US" sz="1100" b="1">
                <a:solidFill>
                  <a:srgbClr val="000000"/>
                </a:solidFill>
                <a:latin typeface="Century Gothic"/>
                <a:ea typeface="Century Gothic"/>
              </a:rPr>
              <a:t>Order the deck now</a:t>
            </a:r>
            <a:r>
              <a:rPr lang="en-US" sz="1100">
                <a:solidFill>
                  <a:srgbClr val="000000"/>
                </a:solidFill>
                <a:latin typeface="Century Gothic"/>
                <a:ea typeface="Century Gothic"/>
              </a:rPr>
              <a:t>: $25 for 91-card 3.5” x 5.5” deck with explanatory fold-out key and booklet; $20 per deck for orders of 10 decks or more.</a:t>
            </a:r>
          </a:p>
          <a:p>
            <a:endParaRPr lang="en-US" sz="1100">
              <a:solidFill>
                <a:srgbClr val="000000"/>
              </a:solidFill>
              <a:latin typeface="Century Gothic"/>
              <a:ea typeface="Century Gothic"/>
            </a:endParaRPr>
          </a:p>
          <a:p>
            <a:r>
              <a:rPr lang="en-US" sz="1100">
                <a:solidFill>
                  <a:srgbClr val="000000"/>
                </a:solidFill>
                <a:latin typeface="Century Gothic"/>
                <a:ea typeface="Century Gothic"/>
              </a:rPr>
              <a:t>For orders, free PDF downloads and more information please visit our website:</a:t>
            </a:r>
          </a:p>
          <a:p>
            <a:endParaRPr lang="en-US" sz="1100">
              <a:solidFill>
                <a:srgbClr val="000000"/>
              </a:solidFill>
              <a:latin typeface="Century Gothic"/>
              <a:ea typeface="Century Gothic"/>
            </a:endParaRPr>
          </a:p>
          <a:p>
            <a:r>
              <a:rPr lang="en-US" sz="1100" u="sng">
                <a:solidFill>
                  <a:srgbClr val="0000FF"/>
                </a:solidFill>
                <a:latin typeface="Century Gothic"/>
                <a:ea typeface="Century Gothic"/>
                <a:hlinkClick r:id="rId2"/>
              </a:rPr>
              <a:t>http://groupworksdeck.org</a:t>
            </a:r>
            <a:endParaRPr lang="en-US" sz="1100" u="sng">
              <a:solidFill>
                <a:srgbClr val="0000FF"/>
              </a:solidFill>
              <a:latin typeface="Century Gothic"/>
              <a:ea typeface="Century Gothic"/>
            </a:endParaRPr>
          </a:p>
          <a:p>
            <a:endParaRPr lang="en-US" sz="1100" u="sng">
              <a:solidFill>
                <a:srgbClr val="0000FF"/>
              </a:solidFill>
              <a:latin typeface="Century Gothic"/>
              <a:ea typeface="Century Gothic"/>
            </a:endParaRPr>
          </a:p>
          <a:p>
            <a:r>
              <a:rPr lang="en-US" sz="1100">
                <a:solidFill>
                  <a:srgbClr val="000000"/>
                </a:solidFill>
                <a:latin typeface="Century Gothic"/>
                <a:ea typeface="Century Gothic"/>
              </a:rPr>
              <a:t>or call Dave Pollard at +1 (604) 947-2758</a:t>
            </a:r>
            <a:endParaRPr lang="en-US" sz="1100"/>
          </a:p>
        </p:txBody>
      </p:sp>
      <p:pic>
        <p:nvPicPr>
          <p:cNvPr id="9" name="Picture 8" descr="key card colour.jpg"/>
          <p:cNvPicPr>
            <a:picLocks noChangeAspect="1"/>
          </p:cNvPicPr>
          <p:nvPr/>
        </p:nvPicPr>
        <p:blipFill>
          <a:blip r:embed="rId3"/>
          <a:stretch>
            <a:fillRect/>
          </a:stretch>
        </p:blipFill>
        <p:spPr>
          <a:xfrm>
            <a:off x="233362" y="152401"/>
            <a:ext cx="6091238" cy="3965650"/>
          </a:xfrm>
          <a:prstGeom prst="rect">
            <a:avLst/>
          </a:prstGeom>
        </p:spPr>
      </p:pic>
      <p:sp>
        <p:nvSpPr>
          <p:cNvPr id="10" name="Rectangle 9"/>
          <p:cNvSpPr/>
          <p:nvPr/>
        </p:nvSpPr>
        <p:spPr>
          <a:xfrm>
            <a:off x="304800" y="4754940"/>
            <a:ext cx="3810000" cy="1569660"/>
          </a:xfrm>
          <a:prstGeom prst="rect">
            <a:avLst/>
          </a:prstGeom>
        </p:spPr>
        <p:txBody>
          <a:bodyPr wrap="square">
            <a:spAutoFit/>
          </a:bodyPr>
          <a:lstStyle/>
          <a:p>
            <a:r>
              <a:rPr lang="en-US" sz="800">
                <a:latin typeface="Century Gothic"/>
                <a:cs typeface="Century Gothic"/>
              </a:rPr>
              <a:t>"Now, more than ever, we need communities and organizations that function creatively and well. Group Works is a terrific contribution to making that happen. The beautiful cards make visible underlying dynamics of great interactions. And as a bonus, it's fun to use!" - Peggy Holman, author, 'Engaging Emergence: Turning Upheaval into Opportunity' and co-author, 'The Change Handbook'</a:t>
            </a:r>
          </a:p>
          <a:p>
            <a:endParaRPr lang="en-US" sz="800">
              <a:latin typeface="Century Gothic"/>
              <a:cs typeface="Century Gothic"/>
            </a:endParaRPr>
          </a:p>
          <a:p>
            <a:r>
              <a:rPr lang="en-US" sz="800">
                <a:latin typeface="Century Gothic"/>
                <a:cs typeface="Century Gothic"/>
              </a:rPr>
              <a:t>"These beautiful cards mark a watershed in the evolving power of conversations, quality personal interactions, and vibrant gatherings and communities… I can't recommend Group Works cards highly enough." - Tom Atlee, founder of the Co-Intellgence Institute, author of 'The Tao of Democracy' and 'Reflections on Evolutionary Activism'</a:t>
            </a:r>
          </a:p>
        </p:txBody>
      </p:sp>
      <p:sp>
        <p:nvSpPr>
          <p:cNvPr id="8" name="TextBox 7"/>
          <p:cNvSpPr txBox="1"/>
          <p:nvPr/>
        </p:nvSpPr>
        <p:spPr>
          <a:xfrm>
            <a:off x="3505200" y="304800"/>
            <a:ext cx="1710725" cy="492443"/>
          </a:xfrm>
          <a:prstGeom prst="rect">
            <a:avLst/>
          </a:prstGeom>
          <a:noFill/>
        </p:spPr>
        <p:txBody>
          <a:bodyPr wrap="none" rtlCol="0">
            <a:spAutoFit/>
          </a:bodyPr>
          <a:lstStyle/>
          <a:p>
            <a:r>
              <a:rPr lang="en-US"/>
              <a:t>Key to the Cards</a:t>
            </a:r>
          </a:p>
          <a:p>
            <a:r>
              <a:rPr lang="en-US" sz="800"/>
              <a:t>Each card is laid out as follows:</a:t>
            </a:r>
            <a:endParaRPr lang="en-US" sz="800"/>
          </a:p>
        </p:txBody>
      </p:sp>
      <p:pic>
        <p:nvPicPr>
          <p:cNvPr id="14" name="Picture 13"/>
          <p:cNvPicPr>
            <a:picLocks noChangeAspect="1"/>
          </p:cNvPicPr>
          <p:nvPr/>
        </p:nvPicPr>
        <p:blipFill>
          <a:blip r:embed="rId4">
            <a:lum/>
            <a:alphaModFix amt="70000"/>
          </a:blip>
          <a:stretch>
            <a:fillRect/>
          </a:stretch>
        </p:blipFill>
        <p:spPr>
          <a:xfrm rot="5400000">
            <a:off x="7305674" y="1422273"/>
            <a:ext cx="2681478" cy="385572"/>
          </a:xfrm>
          <a:prstGeom prst="rect">
            <a:avLst/>
          </a:prstGeom>
        </p:spPr>
      </p:pic>
      <p:sp>
        <p:nvSpPr>
          <p:cNvPr id="15" name="TextBox 14"/>
          <p:cNvSpPr txBox="1"/>
          <p:nvPr/>
        </p:nvSpPr>
        <p:spPr>
          <a:xfrm>
            <a:off x="6781799" y="365760"/>
            <a:ext cx="1711963" cy="2492563"/>
          </a:xfrm>
          <a:prstGeom prst="rect">
            <a:avLst/>
          </a:prstGeom>
          <a:noFill/>
        </p:spPr>
        <p:txBody>
          <a:bodyPr wrap="square" rtlCol="0">
            <a:spAutoFit/>
          </a:bodyPr>
          <a:lstStyle/>
          <a:p>
            <a:pPr algn="r">
              <a:lnSpc>
                <a:spcPts val="1050"/>
              </a:lnSpc>
            </a:pPr>
            <a:r>
              <a:rPr lang="en-US" sz="800">
                <a:latin typeface="Century Gothic"/>
              </a:rPr>
              <a:t>Intention</a:t>
            </a:r>
          </a:p>
          <a:p>
            <a:pPr algn="r">
              <a:lnSpc>
                <a:spcPts val="1050"/>
              </a:lnSpc>
            </a:pPr>
            <a:endParaRPr lang="en-US" sz="800">
              <a:latin typeface="Century Gothic"/>
            </a:endParaRPr>
          </a:p>
          <a:p>
            <a:pPr algn="r">
              <a:lnSpc>
                <a:spcPts val="1050"/>
              </a:lnSpc>
            </a:pPr>
            <a:r>
              <a:rPr lang="en-US" sz="800">
                <a:latin typeface="Century Gothic"/>
              </a:rPr>
              <a:t>Context</a:t>
            </a:r>
          </a:p>
          <a:p>
            <a:pPr algn="r">
              <a:lnSpc>
                <a:spcPts val="1050"/>
              </a:lnSpc>
            </a:pPr>
            <a:endParaRPr lang="en-US" sz="800">
              <a:latin typeface="Century Gothic"/>
            </a:endParaRPr>
          </a:p>
          <a:p>
            <a:pPr algn="r">
              <a:lnSpc>
                <a:spcPts val="1050"/>
              </a:lnSpc>
            </a:pPr>
            <a:r>
              <a:rPr lang="en-US" sz="800">
                <a:latin typeface="Century Gothic"/>
              </a:rPr>
              <a:t>Relationship</a:t>
            </a:r>
          </a:p>
          <a:p>
            <a:pPr algn="r">
              <a:lnSpc>
                <a:spcPts val="1050"/>
              </a:lnSpc>
            </a:pPr>
            <a:endParaRPr lang="en-US" sz="800">
              <a:latin typeface="Century Gothic"/>
            </a:endParaRPr>
          </a:p>
          <a:p>
            <a:pPr algn="r">
              <a:lnSpc>
                <a:spcPts val="1050"/>
              </a:lnSpc>
            </a:pPr>
            <a:r>
              <a:rPr lang="en-US" sz="800">
                <a:latin typeface="Century Gothic"/>
              </a:rPr>
              <a:t>Flow</a:t>
            </a:r>
          </a:p>
          <a:p>
            <a:pPr algn="r">
              <a:lnSpc>
                <a:spcPts val="1050"/>
              </a:lnSpc>
            </a:pPr>
            <a:endParaRPr lang="en-US" sz="800">
              <a:latin typeface="Century Gothic"/>
            </a:endParaRPr>
          </a:p>
          <a:p>
            <a:pPr algn="r">
              <a:lnSpc>
                <a:spcPts val="1050"/>
              </a:lnSpc>
            </a:pPr>
            <a:r>
              <a:rPr lang="en-US" sz="800">
                <a:latin typeface="Century Gothic"/>
              </a:rPr>
              <a:t>Creativity</a:t>
            </a:r>
          </a:p>
          <a:p>
            <a:pPr algn="r">
              <a:lnSpc>
                <a:spcPts val="1050"/>
              </a:lnSpc>
            </a:pPr>
            <a:endParaRPr lang="en-US" sz="800">
              <a:latin typeface="Century Gothic"/>
            </a:endParaRPr>
          </a:p>
          <a:p>
            <a:pPr algn="r">
              <a:lnSpc>
                <a:spcPts val="1050"/>
              </a:lnSpc>
            </a:pPr>
            <a:r>
              <a:rPr lang="en-US" sz="800">
                <a:latin typeface="Century Gothic"/>
              </a:rPr>
              <a:t>Perspective</a:t>
            </a:r>
          </a:p>
          <a:p>
            <a:pPr algn="r">
              <a:lnSpc>
                <a:spcPts val="1050"/>
              </a:lnSpc>
            </a:pPr>
            <a:endParaRPr lang="en-US" sz="800">
              <a:latin typeface="Century Gothic"/>
            </a:endParaRPr>
          </a:p>
          <a:p>
            <a:pPr algn="r">
              <a:lnSpc>
                <a:spcPts val="1050"/>
              </a:lnSpc>
            </a:pPr>
            <a:r>
              <a:rPr lang="en-US" sz="800">
                <a:latin typeface="Century Gothic"/>
              </a:rPr>
              <a:t>Modelling</a:t>
            </a:r>
          </a:p>
          <a:p>
            <a:pPr algn="r">
              <a:lnSpc>
                <a:spcPts val="1050"/>
              </a:lnSpc>
            </a:pPr>
            <a:endParaRPr lang="en-US" sz="800">
              <a:latin typeface="Century Gothic"/>
            </a:endParaRPr>
          </a:p>
          <a:p>
            <a:pPr algn="r">
              <a:lnSpc>
                <a:spcPts val="1050"/>
              </a:lnSpc>
            </a:pPr>
            <a:r>
              <a:rPr lang="en-US" sz="800">
                <a:latin typeface="Century Gothic"/>
              </a:rPr>
              <a:t>Inquiry &amp; Synthesis</a:t>
            </a:r>
          </a:p>
          <a:p>
            <a:pPr algn="r">
              <a:lnSpc>
                <a:spcPts val="1050"/>
              </a:lnSpc>
            </a:pPr>
            <a:endParaRPr lang="en-US" sz="800">
              <a:latin typeface="Century Gothic"/>
            </a:endParaRPr>
          </a:p>
          <a:p>
            <a:pPr algn="r">
              <a:lnSpc>
                <a:spcPts val="1050"/>
              </a:lnSpc>
            </a:pPr>
            <a:r>
              <a:rPr lang="en-US" sz="800">
                <a:latin typeface="Century Gothic"/>
              </a:rPr>
              <a:t>Faith</a:t>
            </a:r>
          </a:p>
        </p:txBody>
      </p:sp>
      <p:pic>
        <p:nvPicPr>
          <p:cNvPr id="17" name="Picture 16"/>
          <p:cNvPicPr>
            <a:picLocks noChangeAspect="1"/>
          </p:cNvPicPr>
          <p:nvPr/>
        </p:nvPicPr>
        <p:blipFill>
          <a:blip r:embed="rId5"/>
          <a:stretch>
            <a:fillRect/>
          </a:stretch>
        </p:blipFill>
        <p:spPr>
          <a:xfrm flipV="1">
            <a:off x="8336626" y="5759450"/>
            <a:ext cx="512733" cy="793750"/>
          </a:xfrm>
          <a:prstGeom prst="rect">
            <a:avLst/>
          </a:prstGeom>
        </p:spPr>
      </p:pic>
      <p:sp>
        <p:nvSpPr>
          <p:cNvPr id="18" name="Rectangle 17"/>
          <p:cNvSpPr/>
          <p:nvPr/>
        </p:nvSpPr>
        <p:spPr>
          <a:xfrm>
            <a:off x="8338820" y="5730240"/>
            <a:ext cx="152400" cy="457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8453627" y="6082030"/>
            <a:ext cx="221743" cy="1371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8153400" y="6553200"/>
            <a:ext cx="609600" cy="1588"/>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88</TotalTime>
  <Words>453</Words>
  <Application>Microsoft Macintosh PowerPoint</Application>
  <PresentationFormat>On-screen Show (4:3)</PresentationFormat>
  <Paragraphs>41</Paragraphs>
  <Slides>2</Slides>
  <Notes>0</Notes>
  <HiddenSlides>0</HiddenSlides>
  <MMClips>0</MMClips>
  <ScaleCrop>false</ScaleCrop>
  <HeadingPairs>
    <vt:vector size="4" baseType="variant">
      <vt:variant>
        <vt:lpstr>Design Template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Pollard</dc:creator>
  <cp:lastModifiedBy>David Pollard</cp:lastModifiedBy>
  <cp:revision>2</cp:revision>
  <cp:lastPrinted>2012-01-23T10:55:57Z</cp:lastPrinted>
  <dcterms:created xsi:type="dcterms:W3CDTF">2012-01-27T21:22:50Z</dcterms:created>
  <dcterms:modified xsi:type="dcterms:W3CDTF">2012-01-27T22:20:21Z</dcterms:modified>
</cp:coreProperties>
</file>